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314" r:id="rId3"/>
    <p:sldId id="310" r:id="rId4"/>
    <p:sldId id="297" r:id="rId5"/>
    <p:sldId id="295" r:id="rId6"/>
    <p:sldId id="269" r:id="rId7"/>
    <p:sldId id="301" r:id="rId8"/>
    <p:sldId id="288" r:id="rId9"/>
    <p:sldId id="311" r:id="rId10"/>
    <p:sldId id="265" r:id="rId11"/>
    <p:sldId id="307" r:id="rId12"/>
    <p:sldId id="306" r:id="rId13"/>
    <p:sldId id="312" r:id="rId14"/>
    <p:sldId id="316" r:id="rId15"/>
    <p:sldId id="302" r:id="rId16"/>
    <p:sldId id="317" r:id="rId17"/>
    <p:sldId id="303" r:id="rId18"/>
    <p:sldId id="309" r:id="rId19"/>
    <p:sldId id="313" r:id="rId20"/>
    <p:sldId id="283" r:id="rId21"/>
    <p:sldId id="305" r:id="rId22"/>
    <p:sldId id="266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Quicksand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51B89E-364D-43CD-AC29-433DCA20C888}" v="217" dt="2021-03-24T18:58:24.968"/>
    <p1510:client id="{4888B094-6736-45DA-8FAE-68169A7B19FC}" v="1" dt="2021-03-25T12:16:13.425"/>
    <p1510:client id="{5023D7FC-CC06-432F-B331-3C1E10CF8DE7}" v="129" dt="2021-03-25T14:58:33.946"/>
    <p1510:client id="{8FFC9CF1-F28F-4EC3-933E-831033E18886}" v="3236" dt="2021-03-25T15:01:01.390"/>
    <p1510:client id="{A4FEBA74-6C5B-4F70-B184-CC6BA8D4523F}" v="183" dt="2021-03-24T18:30:27.304"/>
    <p1510:client id="{D1DD9C0D-B2BD-4327-BD11-C095C43930CF}" v="2778" dt="2021-03-25T15:01:28.714"/>
    <p1510:client id="{D2203098-D6A4-495A-B90B-F01A7D7EC833}" v="19" dt="2021-03-25T14:42:21.450"/>
  </p1510:revLst>
</p1510:revInfo>
</file>

<file path=ppt/tableStyles.xml><?xml version="1.0" encoding="utf-8"?>
<a:tblStyleLst xmlns:a="http://schemas.openxmlformats.org/drawingml/2006/main" def="{6AECE35A-EED3-427D-9D60-4F56E8162376}">
  <a:tblStyle styleId="{6AECE35A-EED3-427D-9D60-4F56E81623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6A1B10-B252-4223-B86F-04C9745F29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/>
              <a:t>A </a:t>
            </a:r>
            <a:r>
              <a:rPr lang="en-US" err="1"/>
              <a:t>nossa</a:t>
            </a:r>
            <a:r>
              <a:rPr lang="en-US"/>
              <a:t> </a:t>
            </a:r>
            <a:r>
              <a:rPr lang="en-US" err="1"/>
              <a:t>aplicação</a:t>
            </a:r>
            <a:r>
              <a:rPr lang="en-US"/>
              <a:t> chama-se SOL:AR – </a:t>
            </a:r>
            <a:r>
              <a:rPr lang="en-US" err="1"/>
              <a:t>Soluções</a:t>
            </a:r>
            <a:r>
              <a:rPr lang="en-US"/>
              <a:t> </a:t>
            </a:r>
            <a:r>
              <a:rPr lang="en-US" err="1"/>
              <a:t>Energéticas</a:t>
            </a:r>
            <a:r>
              <a:rPr lang="en-US"/>
              <a:t> </a:t>
            </a:r>
            <a:r>
              <a:rPr lang="en-US" err="1"/>
              <a:t>Conscientes</a:t>
            </a:r>
            <a:r>
              <a:rPr lang="en-US"/>
              <a:t>, e é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aplicação</a:t>
            </a:r>
            <a:r>
              <a:rPr lang="en-US"/>
              <a:t> de </a:t>
            </a:r>
            <a:r>
              <a:rPr lang="en-US" err="1"/>
              <a:t>gestão</a:t>
            </a:r>
            <a:r>
              <a:rPr lang="en-US"/>
              <a:t> de </a:t>
            </a:r>
            <a:r>
              <a:rPr lang="en-US" err="1"/>
              <a:t>eventos</a:t>
            </a:r>
            <a:r>
              <a:rPr lang="en-US"/>
              <a:t> </a:t>
            </a:r>
            <a:r>
              <a:rPr lang="en-US" err="1"/>
              <a:t>relacionados</a:t>
            </a:r>
            <a:r>
              <a:rPr lang="en-US"/>
              <a:t> com </a:t>
            </a:r>
            <a:r>
              <a:rPr lang="en-US" err="1"/>
              <a:t>painéis</a:t>
            </a:r>
            <a:r>
              <a:rPr lang="en-US"/>
              <a:t> </a:t>
            </a:r>
            <a:r>
              <a:rPr lang="en-US" err="1"/>
              <a:t>solares</a:t>
            </a:r>
            <a:r>
              <a:rPr lang="en-US"/>
              <a:t>. </a:t>
            </a:r>
            <a:endParaRPr lang="pt-P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defRPr/>
            </a:pPr>
            <a:r>
              <a:rPr lang="pt-PT" sz="1800">
                <a:effectLst/>
                <a:latin typeface="Calibri"/>
                <a:ea typeface="Calibri" panose="020F0502020204030204" pitchFamily="34" charset="0"/>
                <a:cs typeface="Calibri"/>
              </a:rPr>
              <a:t>Decidimos incluir aqui um mockup inicial da página principal que lista as funcionalidades que o projeto vai ter. Esta será a página inicial e depois o utilizador irá para uma segunda página onde efetuará o login e terá acesso ao gestor de eventos.</a:t>
            </a:r>
            <a:r>
              <a:rPr lang="pt-PT" sz="1800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t-PT"/>
              <a:t>Como é uma aplicação web, será compatível um grande número de dispositivos.</a:t>
            </a:r>
            <a:endParaRPr lang="pt-PT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Nesta aplicação teremos dois tipos de utilizadores. O </a:t>
            </a:r>
            <a:r>
              <a:rPr lang="pt-PT" dirty="0">
                <a:effectLst/>
              </a:rPr>
              <a:t>utilizador comum, que </a:t>
            </a:r>
            <a:r>
              <a:rPr lang="pt-PT" dirty="0"/>
              <a:t>serão os clientes que possuem os painéis solares instalados nas suas casas, e os funcionários, </a:t>
            </a:r>
            <a:r>
              <a:rPr lang="pt-PT" dirty="0">
                <a:effectLst/>
              </a:rPr>
              <a:t>que </a:t>
            </a:r>
            <a:r>
              <a:rPr lang="pt-PT" dirty="0"/>
              <a:t>terão acesso a mais funcionalidades</a:t>
            </a:r>
            <a:r>
              <a:rPr lang="pt-PT" dirty="0">
                <a:effectLst/>
              </a:rPr>
              <a:t>.</a:t>
            </a:r>
            <a:endParaRPr lang="pt-PT" dirty="0"/>
          </a:p>
          <a:p>
            <a:r>
              <a:rPr lang="pt-PT" dirty="0"/>
              <a:t>Estas são as opções possíveis ao utilizador comum.  </a:t>
            </a:r>
          </a:p>
        </p:txBody>
      </p:sp>
    </p:spTree>
    <p:extLst>
      <p:ext uri="{BB962C8B-B14F-4D97-AF65-F5344CB8AC3E}">
        <p14:creationId xmlns:p14="http://schemas.microsoft.com/office/powerpoint/2010/main" val="74163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pt-PT" dirty="0">
                <a:effectLst/>
              </a:rPr>
              <a:t>Este tipo especial de </a:t>
            </a:r>
            <a:r>
              <a:rPr lang="pt-PT" dirty="0"/>
              <a:t>utilizador (funcionário)</a:t>
            </a:r>
            <a:r>
              <a:rPr lang="pt-PT" dirty="0">
                <a:effectLst/>
              </a:rPr>
              <a:t> conseguirá fazer tudo o que um cliente comum consegue fazer, mais consultar a distribuição dos painéis num mapa, e marcar horários de manutenção.</a:t>
            </a:r>
            <a:endParaRPr lang="pt-PT" dirty="0"/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0612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PT" sz="1800"/>
              <a:t>Qualquer projeto de engenharia de software necessita de um bom planeamento, de uma equipa capacitada, e uma definição das ferramentas a utilizar bem assente, para assegurar o seu sucesso. </a:t>
            </a:r>
            <a:r>
              <a:rPr lang="pt-PT" sz="3200">
                <a:latin typeface="Calibri"/>
                <a:cs typeface="Calibri"/>
              </a:rPr>
              <a:t> </a:t>
            </a:r>
            <a:endParaRPr lang="pt-PT" sz="1800"/>
          </a:p>
        </p:txBody>
      </p:sp>
    </p:spTree>
    <p:extLst>
      <p:ext uri="{BB962C8B-B14F-4D97-AF65-F5344CB8AC3E}">
        <p14:creationId xmlns:p14="http://schemas.microsoft.com/office/powerpoint/2010/main" val="3886603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estas são as ferramentas que vão ser utilizadas.</a:t>
            </a:r>
          </a:p>
          <a:p>
            <a:endParaRPr lang="pt-PT" sz="1800">
              <a:latin typeface="Calibri"/>
              <a:cs typeface="Calibri"/>
            </a:endParaRPr>
          </a:p>
          <a:p>
            <a:r>
              <a:rPr lang="pt-PT" sz="1800">
                <a:latin typeface="Calibri"/>
                <a:cs typeface="Calibri"/>
              </a:rPr>
              <a:t>DEFINIÇÕES</a:t>
            </a:r>
          </a:p>
          <a:p>
            <a:r>
              <a:rPr lang="pt-PT"/>
              <a:t>ASP.NET - Framework para construir aplicativos e serviços da web com .NET e C#. </a:t>
            </a:r>
            <a:endParaRPr lang="pt-PT" sz="1800">
              <a:latin typeface="Calibri"/>
              <a:cs typeface="Calibri"/>
            </a:endParaRPr>
          </a:p>
          <a:p>
            <a:r>
              <a:rPr lang="pt-PT"/>
              <a:t>.NET - .NET é uma plataforma de desenvolvedor open </a:t>
            </a:r>
            <a:r>
              <a:rPr lang="pt-PT" err="1"/>
              <a:t>source</a:t>
            </a:r>
            <a:r>
              <a:rPr lang="pt-PT"/>
              <a:t>, criada pela Microsoft, para construir muitos tipos diferentes de aplicativos. </a:t>
            </a:r>
          </a:p>
          <a:p>
            <a:r>
              <a:rPr lang="pt-PT"/>
              <a:t>Microsoft SQL Server - Sistema de gestão de Banco de dados relacional. </a:t>
            </a:r>
          </a:p>
          <a:p>
            <a:r>
              <a:rPr lang="pt-PT"/>
              <a:t>Visual </a:t>
            </a:r>
            <a:r>
              <a:rPr lang="pt-PT" err="1"/>
              <a:t>Paradigm</a:t>
            </a:r>
            <a:r>
              <a:rPr lang="pt-PT"/>
              <a:t> - Ferramenta para planeamento com UML. </a:t>
            </a:r>
          </a:p>
          <a:p>
            <a:r>
              <a:rPr lang="pt-PT"/>
              <a:t>Microsoft Office - Pacote de aplicativos para escritório. </a:t>
            </a:r>
          </a:p>
          <a:p>
            <a:r>
              <a:rPr lang="pt-PT"/>
              <a:t>Microsoft Visual </a:t>
            </a:r>
            <a:r>
              <a:rPr lang="pt-PT" err="1"/>
              <a:t>Studio</a:t>
            </a:r>
            <a:r>
              <a:rPr lang="pt-PT"/>
              <a:t> – IDE (Ambiente de desenvolvimento integrado). </a:t>
            </a:r>
          </a:p>
          <a:p>
            <a:r>
              <a:rPr lang="pt-PT"/>
              <a:t>Bing </a:t>
            </a:r>
            <a:r>
              <a:rPr lang="pt-PT" err="1"/>
              <a:t>Maps</a:t>
            </a:r>
            <a:r>
              <a:rPr lang="pt-PT"/>
              <a:t> - Sistema visualização interativa de mapas e imagens de satélite. </a:t>
            </a:r>
          </a:p>
        </p:txBody>
      </p:sp>
    </p:spTree>
    <p:extLst>
      <p:ext uri="{BB962C8B-B14F-4D97-AF65-F5344CB8AC3E}">
        <p14:creationId xmlns:p14="http://schemas.microsoft.com/office/powerpoint/2010/main" val="372699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dirty="0">
                <a:latin typeface="Calibri"/>
                <a:ea typeface="Calibri" panose="020F0502020204030204" pitchFamily="34" charset="0"/>
                <a:cs typeface="Calibri"/>
              </a:rPr>
              <a:t>Três partes: o </a:t>
            </a:r>
            <a:r>
              <a:rPr lang="pt-PT" sz="1800" dirty="0" err="1">
                <a:latin typeface="Calibri"/>
                <a:ea typeface="Calibri" panose="020F0502020204030204" pitchFamily="34" charset="0"/>
                <a:cs typeface="Calibri"/>
              </a:rPr>
              <a:t>user</a:t>
            </a:r>
            <a:r>
              <a:rPr lang="pt-PT" sz="1800" dirty="0">
                <a:latin typeface="Calibri"/>
                <a:ea typeface="Calibri" panose="020F0502020204030204" pitchFamily="34" charset="0"/>
                <a:cs typeface="Calibri"/>
              </a:rPr>
              <a:t> interface, a lógica de negócio, e a base de dados. </a:t>
            </a:r>
            <a:endParaRPr lang="pt-PT" dirty="0">
              <a:ea typeface="Calibri" panose="020F0502020204030204" pitchFamily="34" charset="0"/>
            </a:endParaRPr>
          </a:p>
          <a:p>
            <a:r>
              <a:rPr lang="pt-PT" sz="1800" dirty="0">
                <a:latin typeface="Calibri"/>
                <a:ea typeface="Calibri" panose="020F0502020204030204" pitchFamily="34" charset="0"/>
                <a:cs typeface="Calibri"/>
              </a:rPr>
              <a:t>O servidor está conectado a uma base de dados para armazenar e organizar toda a informação relativa ao nosso sistema.</a:t>
            </a:r>
            <a:endParaRPr lang="pt-PT" dirty="0">
              <a:ea typeface="Calibri" panose="020F0502020204030204" pitchFamily="34" charset="0"/>
            </a:endParaRPr>
          </a:p>
          <a:p>
            <a:r>
              <a:rPr lang="pt-PT" dirty="0"/>
              <a:t>pedido de informação é feito por um utilizador-&gt;comunica ao servidor -&gt;acede à base de dados </a:t>
            </a:r>
          </a:p>
          <a:p>
            <a:r>
              <a:rPr lang="pt-PT" dirty="0"/>
              <a:t>esquerda: funcionalidades a que os utilizadores têm acesso</a:t>
            </a:r>
          </a:p>
          <a:p>
            <a:r>
              <a:rPr lang="pt-PT" dirty="0"/>
              <a:t>Direita: ações que a lógica de negócio terá de realizar em resposta.</a:t>
            </a:r>
          </a:p>
          <a:p>
            <a:endParaRPr lang="pt-PT" sz="1800">
              <a:latin typeface="Calibri"/>
              <a:ea typeface="Calibri" panose="020F0502020204030204" pitchFamily="34" charset="0"/>
              <a:cs typeface="Calibri"/>
            </a:endParaRPr>
          </a:p>
          <a:p>
            <a:endParaRPr lang="pt-PT" sz="1800">
              <a:latin typeface="Calibri"/>
              <a:ea typeface="Calibri" panose="020F0502020204030204" pitchFamily="34" charset="0"/>
              <a:cs typeface="Calibri"/>
            </a:endParaRPr>
          </a:p>
          <a:p>
            <a:r>
              <a:rPr lang="pt-PT" sz="1800" dirty="0">
                <a:latin typeface="Calibri"/>
                <a:ea typeface="Calibri" panose="020F0502020204030204" pitchFamily="34" charset="0"/>
                <a:cs typeface="Calibri"/>
              </a:rPr>
              <a:t>Deste modo sempre que algum pedido de informação é feito por um utilizador no website, este comunica ao servidor que, consoante o tipo de pedido, terá de aceder à base de dados para ter a informação necessária à resposta ao utilizador.</a:t>
            </a:r>
            <a:endParaRPr lang="pt-PT" dirty="0">
              <a:ea typeface="Calibri" panose="020F0502020204030204" pitchFamily="34" charset="0"/>
            </a:endParaRPr>
          </a:p>
          <a:p>
            <a:endParaRPr lang="pt-PT" sz="1800"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r>
              <a:rPr lang="pt-PT" sz="1800" dirty="0">
                <a:latin typeface="Calibri"/>
                <a:ea typeface="Calibri" panose="020F0502020204030204" pitchFamily="34" charset="0"/>
                <a:cs typeface="Calibri"/>
              </a:rPr>
              <a:t>Aplicar o seguinte a todas as funcionalidades:</a:t>
            </a:r>
          </a:p>
          <a:p>
            <a:r>
              <a:rPr lang="pt-PT" sz="1800" dirty="0">
                <a:latin typeface="Calibri"/>
                <a:ea typeface="Calibri" panose="020F0502020204030204" pitchFamily="34" charset="0"/>
                <a:cs typeface="Calibri"/>
              </a:rPr>
              <a:t>Dados inseridos no site -&gt; enviados para o server -&gt; processa e atualiza a base de dados</a:t>
            </a:r>
          </a:p>
        </p:txBody>
      </p:sp>
    </p:spTree>
    <p:extLst>
      <p:ext uri="{BB962C8B-B14F-4D97-AF65-F5344CB8AC3E}">
        <p14:creationId xmlns:p14="http://schemas.microsoft.com/office/powerpoint/2010/main" val="3944543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  <a:defRPr/>
            </a:pPr>
            <a:r>
              <a:rPr lang="pt-PT">
                <a:effectLst/>
              </a:rPr>
              <a:t>Estas são as medidas de sucesso que consideramos para a nossa aplicação, acessos diários, contas ativas e, claro, a satisfação dos utilizadores.</a:t>
            </a:r>
            <a:r>
              <a:rPr lang="pt-PT"/>
              <a:t> Por vezes, verificar o número de acessos diários nos primeiros dias de utilização não é a métrica mais fiável, uma vez que se não estiverem satisfeitos com a aplicação irão gradualmente deixar de a utilizar, e se estiverem satisfeitos com a nossa aplicação continuarão a utilizá-la.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64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92539d42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92539d42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/>
              <a:t>Este é o plano de desenvolvimento da nossa aplicação. Neste momento acabamos de concluir a 2ª etapa do projeto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pt-PT" dirty="0"/>
              <a:t>e aqui está o diagrama de </a:t>
            </a:r>
            <a:r>
              <a:rPr lang="pt-PT" dirty="0" err="1"/>
              <a:t>gantt</a:t>
            </a:r>
            <a:r>
              <a:rPr lang="pt-PT" dirty="0"/>
              <a:t>, que descreve o plano de desenvolvimento por dia e pelas fases definidas pelos docentes.</a:t>
            </a:r>
          </a:p>
          <a:p>
            <a:pPr>
              <a:defRPr/>
            </a:pPr>
            <a:r>
              <a:rPr lang="pt-PT" sz="1800" dirty="0">
                <a:latin typeface="Calibri"/>
                <a:ea typeface="Calibri" panose="020F0502020204030204" pitchFamily="34" charset="0"/>
                <a:cs typeface="Calibri"/>
              </a:rPr>
              <a:t>Nas próximas fases iremos atualizar o digrama de </a:t>
            </a:r>
            <a:r>
              <a:rPr lang="pt-PT" sz="1800" dirty="0" err="1">
                <a:latin typeface="Calibri"/>
                <a:ea typeface="Calibri" panose="020F0502020204030204" pitchFamily="34" charset="0"/>
                <a:cs typeface="Calibri"/>
              </a:rPr>
              <a:t>gantt</a:t>
            </a:r>
            <a:r>
              <a:rPr lang="pt-PT" sz="1800" dirty="0">
                <a:latin typeface="Calibri"/>
                <a:ea typeface="Calibri" panose="020F0502020204030204" pitchFamily="34" charset="0"/>
                <a:cs typeface="Calibri"/>
              </a:rPr>
              <a:t> ajustando as datas de realização de certas tarefas para que se aproxime da realidade</a:t>
            </a:r>
            <a:endParaRPr lang="pt-PT" sz="1800" u="sng" dirty="0">
              <a:latin typeface="Calibri"/>
              <a:ea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7404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energia</a:t>
            </a:r>
            <a:r>
              <a:rPr lang="en-US"/>
              <a:t> solar é um </a:t>
            </a:r>
            <a:r>
              <a:rPr lang="en-US" err="1"/>
              <a:t>tema</a:t>
            </a:r>
            <a:r>
              <a:rPr lang="en-US"/>
              <a:t> </a:t>
            </a:r>
            <a:r>
              <a:rPr lang="en-US" err="1"/>
              <a:t>muito</a:t>
            </a:r>
            <a:r>
              <a:rPr lang="en-US"/>
              <a:t> </a:t>
            </a:r>
            <a:r>
              <a:rPr lang="en-US" err="1"/>
              <a:t>importante</a:t>
            </a:r>
            <a:r>
              <a:rPr lang="en-US"/>
              <a:t> e </a:t>
            </a:r>
            <a:r>
              <a:rPr lang="en-US" err="1"/>
              <a:t>atual</a:t>
            </a:r>
            <a:r>
              <a:rPr lang="en-US"/>
              <a:t>. </a:t>
            </a:r>
            <a:r>
              <a:rPr lang="en-US" err="1"/>
              <a:t>Acreditamos</a:t>
            </a:r>
            <a:r>
              <a:rPr lang="en-US"/>
              <a:t> que com a </a:t>
            </a:r>
            <a:r>
              <a:rPr lang="en-US" err="1"/>
              <a:t>criação</a:t>
            </a:r>
            <a:r>
              <a:rPr lang="en-US"/>
              <a:t> da SOL:AR </a:t>
            </a:r>
            <a:r>
              <a:rPr lang="en-US" err="1"/>
              <a:t>conseguiremos</a:t>
            </a:r>
            <a:r>
              <a:rPr lang="en-US"/>
              <a:t> </a:t>
            </a:r>
            <a:r>
              <a:rPr lang="en-US" err="1"/>
              <a:t>fornecer</a:t>
            </a:r>
            <a:r>
              <a:rPr lang="en-US"/>
              <a:t> um </a:t>
            </a:r>
            <a:r>
              <a:rPr lang="en-US" err="1"/>
              <a:t>serviço</a:t>
            </a:r>
            <a:r>
              <a:rPr lang="en-US"/>
              <a:t> de </a:t>
            </a:r>
            <a:r>
              <a:rPr lang="en-US" err="1"/>
              <a:t>gestão</a:t>
            </a:r>
            <a:r>
              <a:rPr lang="en-US"/>
              <a:t> de </a:t>
            </a:r>
            <a:r>
              <a:rPr lang="en-US" err="1"/>
              <a:t>eventos</a:t>
            </a:r>
            <a:r>
              <a:rPr lang="en-US"/>
              <a:t> </a:t>
            </a:r>
            <a:r>
              <a:rPr lang="en-US" err="1"/>
              <a:t>útil</a:t>
            </a:r>
            <a:r>
              <a:rPr lang="en-US"/>
              <a:t> e </a:t>
            </a:r>
            <a:r>
              <a:rPr lang="en-US" err="1"/>
              <a:t>fiável</a:t>
            </a:r>
            <a:r>
              <a:rPr lang="en-US"/>
              <a:t>, </a:t>
            </a:r>
            <a:r>
              <a:rPr lang="en-US" err="1"/>
              <a:t>acessível</a:t>
            </a:r>
            <a:r>
              <a:rPr lang="en-US"/>
              <a:t> a </a:t>
            </a:r>
            <a:r>
              <a:rPr lang="en-US" err="1"/>
              <a:t>qualquer</a:t>
            </a:r>
            <a:r>
              <a:rPr lang="en-US"/>
              <a:t> </a:t>
            </a:r>
            <a:r>
              <a:rPr lang="en-US" err="1"/>
              <a:t>indivíduo</a:t>
            </a:r>
            <a:r>
              <a:rPr lang="en-US"/>
              <a:t> que </a:t>
            </a:r>
            <a:r>
              <a:rPr lang="en-US" err="1"/>
              <a:t>pretenda</a:t>
            </a:r>
            <a:r>
              <a:rPr lang="en-US"/>
              <a:t> </a:t>
            </a:r>
            <a:r>
              <a:rPr lang="en-US" err="1"/>
              <a:t>ter</a:t>
            </a:r>
            <a:r>
              <a:rPr lang="en-US"/>
              <a:t> um </a:t>
            </a:r>
            <a:r>
              <a:rPr lang="en-US" err="1"/>
              <a:t>melhor</a:t>
            </a:r>
            <a:r>
              <a:rPr lang="en-US"/>
              <a:t> </a:t>
            </a:r>
            <a:r>
              <a:rPr lang="en-US" err="1"/>
              <a:t>controlo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seus</a:t>
            </a:r>
            <a:r>
              <a:rPr lang="en-US"/>
              <a:t> </a:t>
            </a:r>
            <a:r>
              <a:rPr lang="en-US" err="1"/>
              <a:t>painéis</a:t>
            </a:r>
            <a:r>
              <a:rPr lang="en-US"/>
              <a:t> </a:t>
            </a:r>
            <a:r>
              <a:rPr lang="en-US" err="1"/>
              <a:t>solares</a:t>
            </a:r>
            <a:r>
              <a:rPr lang="en-US"/>
              <a:t>, </a:t>
            </a:r>
            <a:r>
              <a:rPr lang="en-US" err="1"/>
              <a:t>independentemente</a:t>
            </a:r>
            <a:r>
              <a:rPr lang="en-US"/>
              <a:t> se é </a:t>
            </a:r>
            <a:r>
              <a:rPr lang="en-US" err="1"/>
              <a:t>conhecedor</a:t>
            </a:r>
            <a:r>
              <a:rPr lang="en-US"/>
              <a:t> da </a:t>
            </a:r>
            <a:r>
              <a:rPr lang="en-US" err="1"/>
              <a:t>área</a:t>
            </a:r>
            <a:r>
              <a:rPr lang="en-US"/>
              <a:t> de </a:t>
            </a:r>
            <a:r>
              <a:rPr lang="en-US" err="1"/>
              <a:t>informática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.</a:t>
            </a:r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Começaremos com uma contextualização sobre o tema de energia fotovoltaica</a:t>
            </a:r>
          </a:p>
          <a:p>
            <a:r>
              <a:rPr lang="pt-PT"/>
              <a:t>Seguido com uma exploração das características e da arquitetura do sistema de gestão de eventos em desenvolvimento</a:t>
            </a:r>
          </a:p>
          <a:p>
            <a:r>
              <a:rPr lang="pt-PT"/>
              <a:t>Por fim falaremos dos recursos que foram alocados para o projeto e o plano de desenvolvimento </a:t>
            </a:r>
            <a:r>
              <a:rPr lang="pt-PT" u="sng"/>
              <a:t>definido</a:t>
            </a:r>
          </a:p>
          <a:p>
            <a:endParaRPr lang="pt-PT"/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746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No mundo atual existe uma enorme procura na energia elétrica que cresce a cada dia.</a:t>
            </a:r>
          </a:p>
          <a:p>
            <a:r>
              <a:rPr lang="pt-PT"/>
              <a:t>A maior parte da energia atual vem de combustíveis fosseis, porem devido ás consequências que este provocam no ambiente existe cada vez mais investimento na área renovável especialmente solar.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9047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pt-PT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Painéis solares domésticos funcionam em praticamente todos os locais onde pessoas vivem, não necessitam de uma grande área para funcionar, não são perigosos nem ruidosos.</a:t>
            </a:r>
            <a:r>
              <a:rPr lang="pt-PT" sz="1800" dirty="0">
                <a:latin typeface="Calibri"/>
                <a:ea typeface="Calibri" panose="020F0502020204030204" pitchFamily="34" charset="0"/>
                <a:cs typeface="Calibri"/>
              </a:rPr>
              <a:t> </a:t>
            </a:r>
            <a:endParaRPr lang="pt-PT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pt-PT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Uma das opções mais populares para produção de energia doméstica privada, o que resulta numa diminuição do custo da instalação, e torna esta opção ainda mais atrativa para possíveis clientes.</a:t>
            </a:r>
          </a:p>
          <a:p>
            <a:pPr>
              <a:defRPr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>
              <a:defRPr/>
            </a:pPr>
            <a:r>
              <a:rPr lang="pt-PT" sz="1800" dirty="0">
                <a:latin typeface="Calibri"/>
                <a:ea typeface="Calibri" panose="020F0502020204030204" pitchFamily="34" charset="0"/>
                <a:cs typeface="Calibri"/>
              </a:rPr>
              <a:t>Gráfico: preços total, sem-módulo, e de módulo, da instalação de painéis solares nos EUA</a:t>
            </a:r>
          </a:p>
        </p:txBody>
      </p:sp>
    </p:spTree>
    <p:extLst>
      <p:ext uri="{BB962C8B-B14F-4D97-AF65-F5344CB8AC3E}">
        <p14:creationId xmlns:p14="http://schemas.microsoft.com/office/powerpoint/2010/main" val="3931223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pt-PT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Assim, a produção de energia a partir de painéis solares tem visto um crescimento exponencial nos últimos 20 anos.</a:t>
            </a:r>
          </a:p>
          <a:p>
            <a:pPr marL="285750" indent="-285750">
              <a:defRPr/>
            </a:pPr>
            <a:endParaRPr lang="pt-PT" sz="1800" dirty="0"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marL="285750" indent="-285750">
              <a:defRPr/>
            </a:pPr>
            <a:r>
              <a:rPr lang="pt-PT" sz="1800" dirty="0">
                <a:latin typeface="Calibri"/>
                <a:ea typeface="Calibri" panose="020F0502020204030204" pitchFamily="34" charset="0"/>
                <a:cs typeface="Calibri"/>
              </a:rPr>
              <a:t>Gráfico: consumo de energia proveniente de painéis solares 2000.</a:t>
            </a:r>
          </a:p>
        </p:txBody>
      </p:sp>
    </p:spTree>
    <p:extLst>
      <p:ext uri="{BB962C8B-B14F-4D97-AF65-F5344CB8AC3E}">
        <p14:creationId xmlns:p14="http://schemas.microsoft.com/office/powerpoint/2010/main" val="3160181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pt-PT" sz="1100" dirty="0">
                <a:effectLst/>
                <a:latin typeface="Calibri"/>
                <a:ea typeface="Calibri" panose="020F0502020204030204" pitchFamily="34" charset="0"/>
                <a:cs typeface="Calibri"/>
              </a:rPr>
              <a:t>A SOL:AR pretende oferecer um serviço de gestão de painéis solares para estes novos utilizadores.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lang="pt-PT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defRPr/>
            </a:pPr>
            <a:r>
              <a:rPr lang="pt-PT" dirty="0"/>
              <a:t>Gráfico: consumo de energia proveniente de painéis solares em 2019.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pt-PT"/>
              <a:t>A nossa aplicação vai permitir a gestão de eventos associados à tecnologia solar e desta forma possibilita uma maior acessibilidade a indivíduos comuns, indivíduos que não tenham conhecimento nesta área de informática mas que necessitam de poder controlar os seus sistemas de painéis solares.</a:t>
            </a:r>
          </a:p>
          <a:p>
            <a:r>
              <a:rPr lang="pt-PT"/>
              <a:t>Especificamente, permitirá ao utilizador gerir o seu nível de produção e consumo energéticos, assim como períodos de manutenção. O utilizador também será avisado de, por exemplo, eventos meteorológicos que impliquem uma quebra na produção.</a:t>
            </a:r>
            <a:endParaRPr lang="en-US"/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747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92539d42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92539d42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t-PT" sz="1800">
                <a:latin typeface="Calibri"/>
                <a:cs typeface="Calibri"/>
              </a:rPr>
              <a:t>Esta é a equipa responsável pela criação da SOL:AR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872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F1DEED-56B9-4A5D-8476-E3E800AD1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198" b="1198"/>
          <a:stretch/>
        </p:blipFill>
        <p:spPr>
          <a:xfrm>
            <a:off x="0" y="0"/>
            <a:ext cx="9368490" cy="5143500"/>
          </a:xfrm>
          <a:prstGeom prst="rect">
            <a:avLst/>
          </a:prstGeom>
        </p:spPr>
      </p:pic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57149" y="1208354"/>
            <a:ext cx="925419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bg1">
                    <a:lumMod val="95000"/>
                  </a:schemeClr>
                </a:solidFill>
              </a:rPr>
              <a:t>SOL:AR</a:t>
            </a:r>
            <a:br>
              <a:rPr lang="en" sz="480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3600">
                <a:solidFill>
                  <a:schemeClr val="bg1">
                    <a:lumMod val="95000"/>
                  </a:schemeClr>
                </a:solidFill>
              </a:rPr>
              <a:t>Soluções Energéticas </a:t>
            </a:r>
            <a:br>
              <a:rPr lang="en" sz="360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3600">
                <a:solidFill>
                  <a:schemeClr val="bg1">
                    <a:lumMod val="95000"/>
                  </a:schemeClr>
                </a:solidFill>
              </a:rPr>
              <a:t>Conscientes</a:t>
            </a:r>
            <a:endParaRPr sz="4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8E2A3D-BF65-4835-B92F-98F0CCA3A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73" y="370359"/>
            <a:ext cx="1132514" cy="56625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157F6A-9F20-41D5-83F6-BDF2E1AC049C}"/>
              </a:ext>
            </a:extLst>
          </p:cNvPr>
          <p:cNvSpPr txBox="1"/>
          <p:nvPr/>
        </p:nvSpPr>
        <p:spPr>
          <a:xfrm>
            <a:off x="1632987" y="346580"/>
            <a:ext cx="392154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200">
                <a:solidFill>
                  <a:schemeClr val="bg1">
                    <a:lumMod val="95000"/>
                  </a:schemeClr>
                </a:solidFill>
              </a:rPr>
              <a:t>Universidade do Minho</a:t>
            </a:r>
          </a:p>
          <a:p>
            <a:r>
              <a:rPr lang="pt-PT" sz="1200">
                <a:solidFill>
                  <a:schemeClr val="bg1">
                    <a:lumMod val="95000"/>
                  </a:schemeClr>
                </a:solidFill>
              </a:rPr>
              <a:t>Mestrado integrado em Engenharia Informática</a:t>
            </a:r>
          </a:p>
          <a:p>
            <a:r>
              <a:rPr lang="pt-PT" sz="1200">
                <a:solidFill>
                  <a:schemeClr val="bg1">
                    <a:lumMod val="95000"/>
                  </a:schemeClr>
                </a:solidFill>
              </a:rPr>
              <a:t>Laboratórios de Informática IV</a:t>
            </a:r>
          </a:p>
          <a:p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B91E768-7C50-467A-899C-B22784AAC45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2981925" y="3516336"/>
            <a:ext cx="3690339" cy="151069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BE008E7-3431-4876-9230-B8FC6DE75020}"/>
              </a:ext>
            </a:extLst>
          </p:cNvPr>
          <p:cNvSpPr txBox="1"/>
          <p:nvPr/>
        </p:nvSpPr>
        <p:spPr>
          <a:xfrm>
            <a:off x="2981925" y="3579185"/>
            <a:ext cx="3633239" cy="138499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Projeto e Apresentação realizados por:</a:t>
            </a:r>
          </a:p>
          <a:p>
            <a:pPr algn="ctr"/>
            <a:br>
              <a:rPr lang="pt-PT" dirty="0"/>
            </a:br>
            <a:r>
              <a:rPr lang="pt-PT" dirty="0">
                <a:solidFill>
                  <a:schemeClr val="bg1"/>
                </a:solidFill>
              </a:rPr>
              <a:t>Carolina Vila Chã (a89495)</a:t>
            </a:r>
          </a:p>
          <a:p>
            <a:pPr algn="ctr"/>
            <a:r>
              <a:rPr lang="pt-PT" dirty="0">
                <a:solidFill>
                  <a:schemeClr val="bg1"/>
                </a:solidFill>
              </a:rPr>
              <a:t>Henrique Neto</a:t>
            </a:r>
            <a:r>
              <a:rPr lang="pt-PT">
                <a:solidFill>
                  <a:schemeClr val="bg1"/>
                </a:solidFill>
              </a:rPr>
              <a:t> (a89618)</a:t>
            </a:r>
            <a:endParaRPr lang="pt-PT" dirty="0">
              <a:solidFill>
                <a:schemeClr val="bg1"/>
              </a:solidFill>
            </a:endParaRPr>
          </a:p>
          <a:p>
            <a:pPr algn="ctr"/>
            <a:r>
              <a:rPr lang="pt-PT" dirty="0">
                <a:solidFill>
                  <a:schemeClr val="bg1"/>
                </a:solidFill>
              </a:rPr>
              <a:t>Benjamim Coelho</a:t>
            </a:r>
            <a:r>
              <a:rPr lang="pt-PT">
                <a:solidFill>
                  <a:schemeClr val="bg1"/>
                </a:solidFill>
              </a:rPr>
              <a:t> (a89616)</a:t>
            </a:r>
            <a:endParaRPr lang="pt-PT" dirty="0">
              <a:solidFill>
                <a:schemeClr val="bg1"/>
              </a:solidFill>
            </a:endParaRPr>
          </a:p>
          <a:p>
            <a:pPr algn="ctr"/>
            <a:r>
              <a:rPr lang="pt-PT" dirty="0">
                <a:solidFill>
                  <a:schemeClr val="bg1"/>
                </a:solidFill>
              </a:rPr>
              <a:t>Júlio Alves</a:t>
            </a:r>
            <a:r>
              <a:rPr lang="pt-PT">
                <a:solidFill>
                  <a:schemeClr val="bg1"/>
                </a:solidFill>
              </a:rPr>
              <a:t>(a89468)</a:t>
            </a:r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interior, apresentação&#10;&#10;Descrição gerada automaticamente">
            <a:extLst>
              <a:ext uri="{FF2B5EF4-FFF2-40B4-BE49-F238E27FC236}">
                <a16:creationId xmlns:a16="http://schemas.microsoft.com/office/drawing/2014/main" id="{E0CB59C4-7A58-43F2-99B0-B336CB80A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70" y="-3477"/>
            <a:ext cx="7201764" cy="5143500"/>
          </a:xfrm>
          <a:prstGeom prst="rect">
            <a:avLst/>
          </a:prstGeom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43000" y="556372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39C0BA"/>
                </a:solidFill>
              </a:rPr>
              <a:t>Mockup Inicial</a:t>
            </a:r>
            <a:endParaRPr lang="en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E01E0-BB99-4A74-BA64-558C8404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Utilizador - Geral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94C0F8B-FA94-431F-811F-4FCB4EC9BB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10</a:t>
            </a:fld>
            <a:endParaRPr lang="pt-PT"/>
          </a:p>
        </p:txBody>
      </p:sp>
      <p:pic>
        <p:nvPicPr>
          <p:cNvPr id="2050" name="Picture 2" descr="Dashboard, infographics, monitoring icon">
            <a:extLst>
              <a:ext uri="{FF2B5EF4-FFF2-40B4-BE49-F238E27FC236}">
                <a16:creationId xmlns:a16="http://schemas.microsoft.com/office/drawing/2014/main" id="{7B5AC6F1-AA64-48E0-A7F6-DD38635D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004" y="2468095"/>
            <a:ext cx="2125756" cy="212575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9;p17">
            <a:extLst>
              <a:ext uri="{FF2B5EF4-FFF2-40B4-BE49-F238E27FC236}">
                <a16:creationId xmlns:a16="http://schemas.microsoft.com/office/drawing/2014/main" id="{8E6A14C2-659B-4497-9A87-714D5A568114}"/>
              </a:ext>
            </a:extLst>
          </p:cNvPr>
          <p:cNvSpPr txBox="1">
            <a:spLocks/>
          </p:cNvSpPr>
          <p:nvPr/>
        </p:nvSpPr>
        <p:spPr>
          <a:xfrm>
            <a:off x="1165474" y="1089774"/>
            <a:ext cx="7078093" cy="333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>
              <a:buClr>
                <a:schemeClr val="accent1"/>
              </a:buClr>
              <a:buSzPts val="2400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Registo/login</a:t>
            </a:r>
            <a:endParaRPr lang="en-US" sz="2000">
              <a:solidFill>
                <a:schemeClr val="tx2">
                  <a:lumMod val="10000"/>
                </a:schemeClr>
              </a:solidFill>
            </a:endParaRPr>
          </a:p>
          <a:p>
            <a:pPr>
              <a:buClr>
                <a:schemeClr val="accent1"/>
              </a:buClr>
              <a:buSzPts val="2400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Visualizar os eventos numa </a:t>
            </a:r>
            <a:r>
              <a:rPr lang="pt-PT" sz="2000" err="1">
                <a:solidFill>
                  <a:schemeClr val="tx2">
                    <a:lumMod val="10000"/>
                  </a:schemeClr>
                </a:solidFill>
              </a:rPr>
              <a:t>dashboard</a:t>
            </a: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/calendário</a:t>
            </a:r>
            <a:endParaRPr lang="en-US" sz="2000">
              <a:solidFill>
                <a:schemeClr val="tx2">
                  <a:lumMod val="10000"/>
                </a:schemeClr>
              </a:solidFill>
            </a:endParaRPr>
          </a:p>
          <a:p>
            <a:pPr>
              <a:buClr>
                <a:schemeClr val="accent1"/>
              </a:buClr>
              <a:buSzPts val="2400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Ativar alertas e notificações</a:t>
            </a:r>
            <a:endParaRPr lang="en-US" sz="2000">
              <a:solidFill>
                <a:schemeClr val="tx2">
                  <a:lumMod val="10000"/>
                </a:schemeClr>
              </a:solidFill>
            </a:endParaRPr>
          </a:p>
          <a:p>
            <a:pPr>
              <a:buClr>
                <a:schemeClr val="accent1"/>
              </a:buClr>
              <a:buSzPts val="2400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Visualizar dados pessoais e estatísticos</a:t>
            </a:r>
            <a:endParaRPr lang="en-US" sz="2000"/>
          </a:p>
          <a:p>
            <a:pPr>
              <a:buClr>
                <a:schemeClr val="accent1"/>
              </a:buClr>
              <a:buSzPts val="2400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Receber sugestões e medidas a tomar</a:t>
            </a:r>
            <a:endParaRPr lang="pt-PT" sz="28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F8616F4-8D0E-43FE-AFA6-8C2C12E5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1" y="1395169"/>
            <a:ext cx="208175" cy="2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43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E01E0-BB99-4A74-BA64-558C8404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Utilizador - Funcionário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94C0F8B-FA94-431F-811F-4FCB4EC9BB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11</a:t>
            </a:fld>
            <a:endParaRPr lang="pt-PT"/>
          </a:p>
        </p:txBody>
      </p:sp>
      <p:sp>
        <p:nvSpPr>
          <p:cNvPr id="5" name="Google Shape;109;p17">
            <a:extLst>
              <a:ext uri="{FF2B5EF4-FFF2-40B4-BE49-F238E27FC236}">
                <a16:creationId xmlns:a16="http://schemas.microsoft.com/office/drawing/2014/main" id="{1708C621-3527-4E92-9FCB-B855C74CBAD9}"/>
              </a:ext>
            </a:extLst>
          </p:cNvPr>
          <p:cNvSpPr txBox="1">
            <a:spLocks/>
          </p:cNvSpPr>
          <p:nvPr/>
        </p:nvSpPr>
        <p:spPr>
          <a:xfrm>
            <a:off x="1135395" y="1187531"/>
            <a:ext cx="6980336" cy="333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>
              <a:buClr>
                <a:schemeClr val="accent1"/>
              </a:buClr>
              <a:buSzPts val="2400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Visualizar distribuição dos painéis num mapa</a:t>
            </a:r>
            <a:endParaRPr lang="en-US" sz="2000">
              <a:solidFill>
                <a:schemeClr val="tx2">
                  <a:lumMod val="10000"/>
                </a:schemeClr>
              </a:solidFill>
            </a:endParaRPr>
          </a:p>
          <a:p>
            <a:pPr>
              <a:buClr>
                <a:schemeClr val="accent1"/>
              </a:buClr>
              <a:buSzPts val="2400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Marcar horários de manutenção</a:t>
            </a:r>
            <a:endParaRPr lang="pt-PT"/>
          </a:p>
        </p:txBody>
      </p:sp>
      <p:pic>
        <p:nvPicPr>
          <p:cNvPr id="1028" name="Picture 4" descr="Map Icon | Clipart Panda - Free Clipart Images">
            <a:extLst>
              <a:ext uri="{FF2B5EF4-FFF2-40B4-BE49-F238E27FC236}">
                <a16:creationId xmlns:a16="http://schemas.microsoft.com/office/drawing/2014/main" id="{4060BA7F-67AA-40D7-8922-8021DA9D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76" y="2668083"/>
            <a:ext cx="1672209" cy="167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8F5699D-F4D6-423D-B819-6A625AA68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1" y="1395169"/>
            <a:ext cx="208175" cy="2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73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edifício&#10;&#10;Descrição gerada automaticamente">
            <a:extLst>
              <a:ext uri="{FF2B5EF4-FFF2-40B4-BE49-F238E27FC236}">
                <a16:creationId xmlns:a16="http://schemas.microsoft.com/office/drawing/2014/main" id="{C10DA390-82A6-4086-AD3F-A7840A92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4"/>
            <a:ext cx="9368490" cy="6206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A5860F-927A-42C8-A916-44268E02B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6682" y="357654"/>
            <a:ext cx="6680400" cy="1159800"/>
          </a:xfrm>
        </p:spPr>
        <p:txBody>
          <a:bodyPr/>
          <a:lstStyle/>
          <a:p>
            <a:pPr algn="r"/>
            <a:r>
              <a:rPr lang="pt-PT">
                <a:solidFill>
                  <a:schemeClr val="tx2">
                    <a:lumMod val="10000"/>
                  </a:schemeClr>
                </a:solidFill>
              </a:rPr>
              <a:t>Recursos Necessários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E9CEE1-40FA-4666-9367-DF24E1574B7F}"/>
              </a:ext>
            </a:extLst>
          </p:cNvPr>
          <p:cNvSpPr/>
          <p:nvPr/>
        </p:nvSpPr>
        <p:spPr>
          <a:xfrm>
            <a:off x="169606" y="4732389"/>
            <a:ext cx="488539" cy="46088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800">
                <a:solidFill>
                  <a:schemeClr val="bg1"/>
                </a:solidFill>
                <a:cs typeface="Arial"/>
              </a:rPr>
              <a:t>3</a:t>
            </a:r>
            <a:endParaRPr lang="pt-PT" sz="1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5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B5ED8-5457-42F1-9D97-F10F4755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Recursos necessários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5CE4E55-8B7B-434D-9A67-84A92CBAC3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15</a:t>
            </a:fld>
            <a:endParaRPr lang="pt-PT"/>
          </a:p>
        </p:txBody>
      </p:sp>
      <p:sp>
        <p:nvSpPr>
          <p:cNvPr id="5" name="Google Shape;109;p17">
            <a:extLst>
              <a:ext uri="{FF2B5EF4-FFF2-40B4-BE49-F238E27FC236}">
                <a16:creationId xmlns:a16="http://schemas.microsoft.com/office/drawing/2014/main" id="{FFBA5BED-5597-4105-BD61-C60D15B633FB}"/>
              </a:ext>
            </a:extLst>
          </p:cNvPr>
          <p:cNvSpPr txBox="1">
            <a:spLocks/>
          </p:cNvSpPr>
          <p:nvPr/>
        </p:nvSpPr>
        <p:spPr>
          <a:xfrm>
            <a:off x="1165475" y="1027009"/>
            <a:ext cx="7625832" cy="2913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Equipa de engenheiros informáticos</a:t>
            </a:r>
          </a:p>
          <a:p>
            <a:pPr marL="457200" indent="-381000"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Tempo</a:t>
            </a:r>
          </a:p>
          <a:p>
            <a:pPr marL="457200" indent="-381000"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Ferramentas de trabalho</a:t>
            </a:r>
          </a:p>
          <a:p>
            <a:pPr marL="457200" indent="-381000">
              <a:buClr>
                <a:schemeClr val="accent1"/>
              </a:buClr>
              <a:buSzPts val="2400"/>
              <a:buFont typeface="Arial"/>
              <a:buChar char="◦"/>
            </a:pPr>
            <a:endParaRPr lang="pt-PT" sz="2000">
              <a:solidFill>
                <a:schemeClr val="tx2">
                  <a:lumMod val="10000"/>
                </a:schemeClr>
              </a:solidFill>
            </a:endParaRPr>
          </a:p>
          <a:p>
            <a:pPr marL="76200">
              <a:buClr>
                <a:schemeClr val="accent1"/>
              </a:buClr>
              <a:buSzPts val="2400"/>
            </a:pPr>
            <a:endParaRPr lang="pt-PT" sz="200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026" name="Picture 2" descr="Appointment, calendar, date and time, datetime, plan ...">
            <a:extLst>
              <a:ext uri="{FF2B5EF4-FFF2-40B4-BE49-F238E27FC236}">
                <a16:creationId xmlns:a16="http://schemas.microsoft.com/office/drawing/2014/main" id="{7464BDB1-694E-453F-8208-3E26ACDF1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04" y="2363319"/>
            <a:ext cx="2035549" cy="20355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P.NET upload">
            <a:extLst>
              <a:ext uri="{FF2B5EF4-FFF2-40B4-BE49-F238E27FC236}">
                <a16:creationId xmlns:a16="http://schemas.microsoft.com/office/drawing/2014/main" id="{4CCADA22-F3BA-48F1-B112-0D86F824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47" y="820402"/>
            <a:ext cx="2069853" cy="11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9B5ED8-5457-42F1-9D97-F10F4755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Ferramentas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5CE4E55-8B7B-434D-9A67-84A92CBAC3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14</a:t>
            </a:fld>
            <a:endParaRPr lang="pt-PT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5B791D51-B5A7-4770-804E-52997E554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329" y="915066"/>
            <a:ext cx="2134828" cy="785373"/>
          </a:xfrm>
          <a:prstGeom prst="rect">
            <a:avLst/>
          </a:prstGeom>
        </p:spPr>
      </p:pic>
      <p:pic>
        <p:nvPicPr>
          <p:cNvPr id="2052" name="Picture 4" descr="Visual Paradigm Modeler | L3 Software">
            <a:extLst>
              <a:ext uri="{FF2B5EF4-FFF2-40B4-BE49-F238E27FC236}">
                <a16:creationId xmlns:a16="http://schemas.microsoft.com/office/drawing/2014/main" id="{430E68A7-18F4-43F4-B50E-82FEF8E70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11" y="2005027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C6BDEEC9-AD5F-4264-AD95-3671F2367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88225" y="1953914"/>
            <a:ext cx="1800225" cy="120015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07FF9C7A-7B0D-47A9-8594-4280E3DC7FC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32930" y="3407539"/>
            <a:ext cx="1710813" cy="963319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0EFE21D2-4372-4222-8B17-2302EAB946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61632" y="3419722"/>
            <a:ext cx="1548307" cy="967691"/>
          </a:xfrm>
          <a:prstGeom prst="rect">
            <a:avLst/>
          </a:prstGeom>
        </p:spPr>
      </p:pic>
      <p:sp>
        <p:nvSpPr>
          <p:cNvPr id="5" name="Google Shape;109;p17">
            <a:extLst>
              <a:ext uri="{FF2B5EF4-FFF2-40B4-BE49-F238E27FC236}">
                <a16:creationId xmlns:a16="http://schemas.microsoft.com/office/drawing/2014/main" id="{FFBA5BED-5597-4105-BD61-C60D15B633FB}"/>
              </a:ext>
            </a:extLst>
          </p:cNvPr>
          <p:cNvSpPr txBox="1">
            <a:spLocks/>
          </p:cNvSpPr>
          <p:nvPr/>
        </p:nvSpPr>
        <p:spPr>
          <a:xfrm>
            <a:off x="1165475" y="1027009"/>
            <a:ext cx="4606407" cy="2913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ASP.NET</a:t>
            </a:r>
          </a:p>
          <a:p>
            <a:pPr marL="457200" indent="-381000"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Microsoft SQL Server</a:t>
            </a:r>
          </a:p>
          <a:p>
            <a:pPr marL="457200" indent="-381000"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Visual Paradigm</a:t>
            </a:r>
          </a:p>
          <a:p>
            <a:pPr marL="457200" indent="-381000"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Microsoft Office</a:t>
            </a:r>
          </a:p>
          <a:p>
            <a:pPr marL="457200" indent="-381000"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Microsoft Visual Studio</a:t>
            </a:r>
          </a:p>
          <a:p>
            <a:pPr marL="457200" indent="-381000">
              <a:buClr>
                <a:schemeClr val="accent1"/>
              </a:buClr>
              <a:buSzPts val="2400"/>
              <a:buFont typeface="Arial"/>
              <a:buChar char="◦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Bing Maps</a:t>
            </a:r>
          </a:p>
        </p:txBody>
      </p:sp>
    </p:spTree>
    <p:extLst>
      <p:ext uri="{BB962C8B-B14F-4D97-AF65-F5344CB8AC3E}">
        <p14:creationId xmlns:p14="http://schemas.microsoft.com/office/powerpoint/2010/main" val="151571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edifício&#10;&#10;Descrição gerada automaticamente">
            <a:extLst>
              <a:ext uri="{FF2B5EF4-FFF2-40B4-BE49-F238E27FC236}">
                <a16:creationId xmlns:a16="http://schemas.microsoft.com/office/drawing/2014/main" id="{C10DA390-82A6-4086-AD3F-A7840A92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4"/>
            <a:ext cx="9368490" cy="6206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A5860F-927A-42C8-A916-44268E02B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6682" y="357654"/>
            <a:ext cx="6680400" cy="1159800"/>
          </a:xfrm>
        </p:spPr>
        <p:txBody>
          <a:bodyPr/>
          <a:lstStyle/>
          <a:p>
            <a:pPr algn="r"/>
            <a:r>
              <a:rPr lang="pt-PT">
                <a:solidFill>
                  <a:schemeClr val="tx2">
                    <a:lumMod val="10000"/>
                  </a:schemeClr>
                </a:solidFill>
              </a:rPr>
              <a:t>Arquitetura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F6282C-9597-4EAF-AA06-B1BA00BB7F1B}"/>
              </a:ext>
            </a:extLst>
          </p:cNvPr>
          <p:cNvSpPr/>
          <p:nvPr/>
        </p:nvSpPr>
        <p:spPr>
          <a:xfrm>
            <a:off x="169606" y="4732389"/>
            <a:ext cx="488539" cy="46088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800">
                <a:solidFill>
                  <a:schemeClr val="bg1"/>
                </a:solidFill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420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0766413-E011-4F51-88BF-4C3DFEC618DC}"/>
              </a:ext>
            </a:extLst>
          </p:cNvPr>
          <p:cNvSpPr/>
          <p:nvPr/>
        </p:nvSpPr>
        <p:spPr>
          <a:xfrm>
            <a:off x="699247" y="0"/>
            <a:ext cx="443753" cy="532503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F4B7F6-C760-4567-8176-078A143F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857" y="242057"/>
            <a:ext cx="6858000" cy="345000"/>
          </a:xfrm>
        </p:spPr>
        <p:txBody>
          <a:bodyPr/>
          <a:lstStyle/>
          <a:p>
            <a:r>
              <a:rPr lang="pt-PT"/>
              <a:t>Maqueta do sistema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A9DC067-BBD3-4DB3-B830-DE00FB437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16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A620C7-DF51-4FC7-9DE1-F448F956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129" y="265437"/>
            <a:ext cx="4114799" cy="46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0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86079"/>
            <a:ext cx="6145647" cy="308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</a:rPr>
              <a:t>Medidas de Sucesso</a:t>
            </a:r>
            <a:endParaRPr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75" y="1225129"/>
            <a:ext cx="6145647" cy="3332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pt-PT" sz="2400">
                <a:solidFill>
                  <a:schemeClr val="tx2">
                    <a:lumMod val="10000"/>
                  </a:schemeClr>
                </a:solidFill>
              </a:rPr>
              <a:t>Número de acessos diários</a:t>
            </a:r>
            <a:endParaRPr sz="2400">
              <a:solidFill>
                <a:schemeClr val="tx2">
                  <a:lumMod val="10000"/>
                </a:schemeClr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>
                <a:solidFill>
                  <a:schemeClr val="tx2">
                    <a:lumMod val="10000"/>
                  </a:schemeClr>
                </a:solidFill>
              </a:rPr>
              <a:t>Número de contas ativas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>
                <a:solidFill>
                  <a:schemeClr val="tx2">
                    <a:lumMod val="10000"/>
                  </a:schemeClr>
                </a:solidFill>
              </a:rPr>
              <a:t>Satisfação dos utilizadores</a:t>
            </a:r>
            <a:endParaRPr lang="pt-BR" sz="240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85423"/>
            <a:ext cx="491705" cy="282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080" name="Picture 8" descr="graph, graphs, chart, Business, graph line, Diagram ...">
            <a:extLst>
              <a:ext uri="{FF2B5EF4-FFF2-40B4-BE49-F238E27FC236}">
                <a16:creationId xmlns:a16="http://schemas.microsoft.com/office/drawing/2014/main" id="{15A9A345-FD5C-4BE2-B922-914848E76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339" y="2571750"/>
            <a:ext cx="1796302" cy="179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06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edifício&#10;&#10;Descrição gerada automaticamente">
            <a:extLst>
              <a:ext uri="{FF2B5EF4-FFF2-40B4-BE49-F238E27FC236}">
                <a16:creationId xmlns:a16="http://schemas.microsoft.com/office/drawing/2014/main" id="{C10DA390-82A6-4086-AD3F-A7840A92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4"/>
            <a:ext cx="9368490" cy="6206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A5860F-927A-42C8-A916-44268E02B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6682" y="357654"/>
            <a:ext cx="6680400" cy="1159800"/>
          </a:xfrm>
        </p:spPr>
        <p:txBody>
          <a:bodyPr/>
          <a:lstStyle/>
          <a:p>
            <a:pPr algn="r"/>
            <a:r>
              <a:rPr lang="pt-PT">
                <a:solidFill>
                  <a:schemeClr val="tx2">
                    <a:lumMod val="10000"/>
                  </a:schemeClr>
                </a:solidFill>
              </a:rPr>
              <a:t>Planeamento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F6282C-9597-4EAF-AA06-B1BA00BB7F1B}"/>
              </a:ext>
            </a:extLst>
          </p:cNvPr>
          <p:cNvSpPr/>
          <p:nvPr/>
        </p:nvSpPr>
        <p:spPr>
          <a:xfrm>
            <a:off x="169606" y="4732389"/>
            <a:ext cx="488539" cy="46088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800">
                <a:solidFill>
                  <a:schemeClr val="bg1"/>
                </a:solidFill>
                <a:cs typeface="Arial"/>
              </a:rPr>
              <a:t>5</a:t>
            </a:r>
            <a:endParaRPr lang="pt-PT" sz="1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084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A9628-CD0F-4CE3-A9CB-D943C554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Índice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5D82AAF-E8C5-42B4-B137-6DB99E2E90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</a:t>
            </a:fld>
            <a:endParaRPr lang="pt-PT"/>
          </a:p>
        </p:txBody>
      </p:sp>
      <p:sp>
        <p:nvSpPr>
          <p:cNvPr id="5" name="Google Shape;109;p17">
            <a:extLst>
              <a:ext uri="{FF2B5EF4-FFF2-40B4-BE49-F238E27FC236}">
                <a16:creationId xmlns:a16="http://schemas.microsoft.com/office/drawing/2014/main" id="{363C7367-45EE-4662-84AB-A0DA734896EA}"/>
              </a:ext>
            </a:extLst>
          </p:cNvPr>
          <p:cNvSpPr txBox="1">
            <a:spLocks/>
          </p:cNvSpPr>
          <p:nvPr/>
        </p:nvSpPr>
        <p:spPr>
          <a:xfrm>
            <a:off x="1165475" y="1173243"/>
            <a:ext cx="7078093" cy="333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495300" indent="-457200">
              <a:buClr>
                <a:schemeClr val="accent1"/>
              </a:buClr>
              <a:buSzPts val="2400"/>
              <a:buAutoNum type="arabicPeriod"/>
            </a:pPr>
            <a:r>
              <a:rPr lang="pt-PT" sz="2000" dirty="0">
                <a:solidFill>
                  <a:schemeClr val="tx2">
                    <a:lumMod val="10000"/>
                  </a:schemeClr>
                </a:solidFill>
              </a:rPr>
              <a:t>Contextualização</a:t>
            </a:r>
            <a:endParaRPr lang="pt-PT" dirty="0">
              <a:solidFill>
                <a:schemeClr val="tx2">
                  <a:lumMod val="10000"/>
                </a:schemeClr>
              </a:solidFill>
            </a:endParaRPr>
          </a:p>
          <a:p>
            <a:pPr marL="495300" indent="-457200">
              <a:buClr>
                <a:schemeClr val="accent1"/>
              </a:buClr>
              <a:buSzPts val="2400"/>
              <a:buAutoNum type="arabicPeriod"/>
            </a:pPr>
            <a:r>
              <a:rPr lang="pt-PT" sz="2000" dirty="0">
                <a:solidFill>
                  <a:schemeClr val="tx2">
                    <a:lumMod val="10000"/>
                  </a:schemeClr>
                </a:solidFill>
              </a:rPr>
              <a:t>Características do Sistema</a:t>
            </a:r>
          </a:p>
          <a:p>
            <a:pPr marL="495300" indent="-457200">
              <a:buClr>
                <a:schemeClr val="accent1"/>
              </a:buClr>
              <a:buSzPts val="2400"/>
              <a:buAutoNum type="arabicPeriod"/>
            </a:pPr>
            <a:r>
              <a:rPr lang="pt-PT" sz="2000" dirty="0">
                <a:solidFill>
                  <a:schemeClr val="tx2">
                    <a:lumMod val="10000"/>
                  </a:schemeClr>
                </a:solidFill>
              </a:rPr>
              <a:t>Recursos Necessários</a:t>
            </a:r>
          </a:p>
          <a:p>
            <a:pPr marL="495300" indent="-457200">
              <a:buClr>
                <a:schemeClr val="accent1"/>
              </a:buClr>
              <a:buSzPts val="2400"/>
              <a:buAutoNum type="arabicPeriod"/>
            </a:pPr>
            <a:r>
              <a:rPr lang="pt-PT" sz="2000">
                <a:solidFill>
                  <a:schemeClr val="tx2">
                    <a:lumMod val="10000"/>
                  </a:schemeClr>
                </a:solidFill>
              </a:rPr>
              <a:t>Arquitetura</a:t>
            </a:r>
          </a:p>
          <a:p>
            <a:pPr marL="495300" indent="-457200">
              <a:buClr>
                <a:schemeClr val="accent1"/>
              </a:buClr>
              <a:buSzPts val="2400"/>
              <a:buAutoNum type="arabicPeriod"/>
            </a:pPr>
            <a:r>
              <a:rPr lang="pt-PT" sz="2000" dirty="0">
                <a:solidFill>
                  <a:schemeClr val="tx2">
                    <a:lumMod val="10000"/>
                  </a:schemeClr>
                </a:solidFill>
              </a:rPr>
              <a:t>Planeamento</a:t>
            </a:r>
          </a:p>
          <a:p>
            <a:pPr>
              <a:buClr>
                <a:schemeClr val="accent1"/>
              </a:buClr>
              <a:buSzPts val="2400"/>
            </a:pPr>
            <a:endParaRPr lang="pt-PT" sz="200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56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Roadmap</a:t>
            </a:r>
            <a:r>
              <a:rPr lang="en"/>
              <a:t> – Plano de desenvolvimento</a:t>
            </a:r>
            <a:endParaRPr/>
          </a:p>
        </p:txBody>
      </p:sp>
      <p:sp>
        <p:nvSpPr>
          <p:cNvPr id="408" name="Google Shape;408;p3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8" name="Google Shape;418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5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6950142" y="3645628"/>
            <a:ext cx="334744" cy="334744"/>
            <a:chOff x="6950142" y="3645628"/>
            <a:chExt cx="334744" cy="334744"/>
          </a:xfrm>
        </p:grpSpPr>
        <p:sp>
          <p:nvSpPr>
            <p:cNvPr id="421" name="Google Shape;421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bg2"/>
                  </a:solidFill>
                  <a:latin typeface="Quicksand"/>
                  <a:ea typeface="Quicksand"/>
                  <a:cs typeface="Quicksand"/>
                  <a:sym typeface="Quicksand"/>
                </a:rPr>
                <a:t>6</a:t>
              </a:r>
              <a:endParaRPr sz="600">
                <a:solidFill>
                  <a:schemeClr val="bg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3" name="Google Shape;423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24" name="Google Shape;424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4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6" name="Google Shape;426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27" name="Google Shape;427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29" name="Google Shape;429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Fundamentação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Especificação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Implementação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2" name="Google Shape;432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Projeção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Levantamento de Requisitos</a:t>
            </a:r>
          </a:p>
        </p:txBody>
      </p:sp>
      <p:sp>
        <p:nvSpPr>
          <p:cNvPr id="434" name="Google Shape;434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Testes e debugging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EC14F8F1-04BE-4C1A-B0F0-B347CB01D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84"/>
          <a:stretch/>
        </p:blipFill>
        <p:spPr>
          <a:xfrm>
            <a:off x="-12283" y="1227483"/>
            <a:ext cx="9168565" cy="2688534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64A5A2C1-BA61-47EF-9933-27194A2F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Diagrama de </a:t>
            </a:r>
            <a:r>
              <a:rPr lang="pt-PT" err="1"/>
              <a:t>Gantt</a:t>
            </a:r>
            <a:endParaRPr lang="pt-PT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0DD70E-7BDB-4457-A6AE-5D06A0D0E363}"/>
              </a:ext>
            </a:extLst>
          </p:cNvPr>
          <p:cNvSpPr/>
          <p:nvPr/>
        </p:nvSpPr>
        <p:spPr>
          <a:xfrm>
            <a:off x="354929" y="760996"/>
            <a:ext cx="917408" cy="466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1EDBB17-E307-4D47-ADC9-F395423E2A25}"/>
              </a:ext>
            </a:extLst>
          </p:cNvPr>
          <p:cNvSpPr/>
          <p:nvPr/>
        </p:nvSpPr>
        <p:spPr>
          <a:xfrm>
            <a:off x="568960" y="3919285"/>
            <a:ext cx="928968" cy="1224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977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8D16941-E36A-4353-A790-1084022D67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046259" y="3597087"/>
            <a:ext cx="2025598" cy="1221513"/>
          </a:xfrm>
          <a:prstGeom prst="rect">
            <a:avLst/>
          </a:prstGeom>
        </p:spPr>
      </p:pic>
      <p:sp>
        <p:nvSpPr>
          <p:cNvPr id="153" name="Google Shape;153;p22"/>
          <p:cNvSpPr txBox="1">
            <a:spLocks noGrp="1"/>
          </p:cNvSpPr>
          <p:nvPr>
            <p:ph type="body" idx="4294967295"/>
          </p:nvPr>
        </p:nvSpPr>
        <p:spPr>
          <a:xfrm>
            <a:off x="1171500" y="2170912"/>
            <a:ext cx="3198794" cy="854675"/>
          </a:xfrm>
          <a:prstGeom prst="rect">
            <a:avLst/>
          </a:prstGeom>
          <a:solidFill>
            <a:srgbClr val="229993">
              <a:alpha val="51000"/>
            </a:srgb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bg1"/>
                </a:solidFill>
              </a:rPr>
              <a:t>SOL:AR</a:t>
            </a:r>
            <a:endParaRPr lang="pt-PT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b="1">
                <a:solidFill>
                  <a:schemeClr val="bg1"/>
                </a:solidFill>
              </a:rPr>
              <a:t>Solar </a:t>
            </a:r>
            <a:r>
              <a:rPr lang="pt-PT" sz="1800" b="1" err="1">
                <a:solidFill>
                  <a:schemeClr val="bg1"/>
                </a:solidFill>
              </a:rPr>
              <a:t>Energy</a:t>
            </a:r>
            <a:r>
              <a:rPr lang="pt-PT" sz="1800" b="1">
                <a:solidFill>
                  <a:schemeClr val="bg1"/>
                </a:solidFill>
              </a:rPr>
              <a:t>, </a:t>
            </a:r>
            <a:r>
              <a:rPr lang="pt-PT" sz="1800" b="1" err="1">
                <a:solidFill>
                  <a:schemeClr val="bg1"/>
                </a:solidFill>
              </a:rPr>
              <a:t>Made</a:t>
            </a:r>
            <a:r>
              <a:rPr lang="pt-PT" sz="1800" b="1">
                <a:solidFill>
                  <a:schemeClr val="bg1"/>
                </a:solidFill>
              </a:rPr>
              <a:t> </a:t>
            </a:r>
            <a:r>
              <a:rPr lang="pt-PT" sz="1800" b="1" err="1">
                <a:solidFill>
                  <a:schemeClr val="bg1"/>
                </a:solidFill>
              </a:rPr>
              <a:t>Simple</a:t>
            </a:r>
            <a:endParaRPr lang="pt-PT" sz="1800" b="1">
              <a:solidFill>
                <a:schemeClr val="bg1"/>
              </a:solidFill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E3037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>
              <a:solidFill>
                <a:srgbClr val="2E3037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186FCC-3F05-4CEE-94A2-02A4165ED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399" y="235888"/>
            <a:ext cx="1132514" cy="56625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2CCDDC5-D69C-461B-8D4D-0932700FEAC8}"/>
              </a:ext>
            </a:extLst>
          </p:cNvPr>
          <p:cNvSpPr txBox="1"/>
          <p:nvPr/>
        </p:nvSpPr>
        <p:spPr>
          <a:xfrm>
            <a:off x="7236541" y="3730789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Carolina Vila Chã</a:t>
            </a:r>
          </a:p>
          <a:p>
            <a:r>
              <a:rPr lang="pt-PT">
                <a:solidFill>
                  <a:schemeClr val="bg1"/>
                </a:solidFill>
              </a:rPr>
              <a:t>Henrique Neto</a:t>
            </a:r>
          </a:p>
          <a:p>
            <a:r>
              <a:rPr lang="pt-PT">
                <a:solidFill>
                  <a:schemeClr val="bg1"/>
                </a:solidFill>
              </a:rPr>
              <a:t>Benjamim Coelho</a:t>
            </a:r>
          </a:p>
          <a:p>
            <a:r>
              <a:rPr lang="pt-PT">
                <a:solidFill>
                  <a:schemeClr val="bg1"/>
                </a:solidFill>
              </a:rPr>
              <a:t>Júlio Alves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edifício&#10;&#10;Descrição gerada automaticamente">
            <a:extLst>
              <a:ext uri="{FF2B5EF4-FFF2-40B4-BE49-F238E27FC236}">
                <a16:creationId xmlns:a16="http://schemas.microsoft.com/office/drawing/2014/main" id="{C10DA390-82A6-4086-AD3F-A7840A923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64"/>
            <a:ext cx="9368490" cy="6206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A5860F-927A-42C8-A916-44268E02B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299" y="969495"/>
            <a:ext cx="6680400" cy="1159800"/>
          </a:xfrm>
        </p:spPr>
        <p:txBody>
          <a:bodyPr/>
          <a:lstStyle/>
          <a:p>
            <a:r>
              <a:rPr lang="pt-PT">
                <a:solidFill>
                  <a:schemeClr val="tx2">
                    <a:lumMod val="10000"/>
                  </a:schemeClr>
                </a:solidFill>
              </a:rPr>
              <a:t>Contextualização</a:t>
            </a:r>
            <a:br>
              <a:rPr lang="pt-PT">
                <a:solidFill>
                  <a:schemeClr val="tx2">
                    <a:lumMod val="10000"/>
                  </a:schemeClr>
                </a:solidFill>
              </a:rPr>
            </a:br>
            <a:br>
              <a:rPr lang="pt-PT">
                <a:solidFill>
                  <a:schemeClr val="tx2">
                    <a:lumMod val="10000"/>
                  </a:schemeClr>
                </a:solidFill>
              </a:rPr>
            </a:br>
            <a:br>
              <a:rPr lang="pt-PT">
                <a:solidFill>
                  <a:schemeClr val="tx2">
                    <a:lumMod val="10000"/>
                  </a:schemeClr>
                </a:solidFill>
              </a:rPr>
            </a:br>
            <a:br>
              <a:rPr lang="pt-PT">
                <a:solidFill>
                  <a:schemeClr val="tx2">
                    <a:lumMod val="10000"/>
                  </a:schemeClr>
                </a:solidFill>
              </a:rPr>
            </a:br>
            <a:br>
              <a:rPr lang="pt-PT">
                <a:solidFill>
                  <a:schemeClr val="tx2">
                    <a:lumMod val="10000"/>
                  </a:schemeClr>
                </a:solidFill>
              </a:rPr>
            </a:br>
            <a:endParaRPr lang="pt-PT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02CBFF-3A47-4FE6-8C09-DBECA15833A9}"/>
              </a:ext>
            </a:extLst>
          </p:cNvPr>
          <p:cNvSpPr/>
          <p:nvPr/>
        </p:nvSpPr>
        <p:spPr>
          <a:xfrm>
            <a:off x="167456" y="4750824"/>
            <a:ext cx="488539" cy="46088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800" dirty="0">
                <a:solidFill>
                  <a:schemeClr val="bg1"/>
                </a:solidFill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6790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9230A-29B6-4B10-835D-4668D691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Apresentação do caso de estudo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A0781E1-7F12-4E71-9D29-7EF59058D1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756D50-E13D-43CF-80D1-DE1F0AE6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9" y="0"/>
            <a:ext cx="86728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1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D0CDED2-45D4-4D61-9282-A234C7BF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532" y="0"/>
            <a:ext cx="7286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94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002BD01-C66C-44A6-964B-1FDDF9BE4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532" y="0"/>
            <a:ext cx="728662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F3BD8-648C-4ED5-9A87-6B9F35AF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Identidade do projeto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725BB38-D1EE-4A72-8A13-E0FD58F89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A788AFA-7889-4BA6-AF70-59285489E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70366"/>
              </p:ext>
            </p:extLst>
          </p:nvPr>
        </p:nvGraphicFramePr>
        <p:xfrm>
          <a:off x="1165475" y="1053091"/>
          <a:ext cx="6858000" cy="2799080"/>
        </p:xfrm>
        <a:graphic>
          <a:graphicData uri="http://schemas.openxmlformats.org/drawingml/2006/table">
            <a:tbl>
              <a:tblPr firstRow="1" bandRow="1">
                <a:tableStyleId>{6AECE35A-EED3-427D-9D60-4F56E8162376}</a:tableStyleId>
              </a:tblPr>
              <a:tblGrid>
                <a:gridCol w="2770731">
                  <a:extLst>
                    <a:ext uri="{9D8B030D-6E8A-4147-A177-3AD203B41FA5}">
                      <a16:colId xmlns:a16="http://schemas.microsoft.com/office/drawing/2014/main" val="811333013"/>
                    </a:ext>
                  </a:extLst>
                </a:gridCol>
                <a:gridCol w="4087269">
                  <a:extLst>
                    <a:ext uri="{9D8B030D-6E8A-4147-A177-3AD203B41FA5}">
                      <a16:colId xmlns:a16="http://schemas.microsoft.com/office/drawing/2014/main" val="810566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Nome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SOL:AR – Soluções Energéticas Concientes</a:t>
                      </a:r>
                      <a:endParaRPr lang="pt-PT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77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Slogan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Solar Energy, Made Simple</a:t>
                      </a:r>
                      <a:endParaRPr lang="pt-PT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24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Idiomas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Português, Inglês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2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Caraterísticas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Gestão da produção de Energia Solar</a:t>
                      </a:r>
                    </a:p>
                    <a:p>
                      <a:r>
                        <a:rPr lang="pt-PT" dirty="0"/>
                        <a:t>Gestão de consumo de uma habitação</a:t>
                      </a:r>
                    </a:p>
                    <a:p>
                      <a:r>
                        <a:rPr lang="pt-PT" dirty="0"/>
                        <a:t>Gestão de períodos de manutenção técnica</a:t>
                      </a:r>
                    </a:p>
                    <a:p>
                      <a:r>
                        <a:rPr lang="pt-PT" dirty="0"/>
                        <a:t>Previsão de quebras na produção elétrica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8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Faixa Etária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18+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49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/>
                        <a:t>Data de lançamento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7 de junho 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485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61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Identidade do Projeto - Equipa Responsável</a:t>
            </a:r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41" name="Google Shape;541;p4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216025" y="15313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/>
        </p:nvSpPr>
        <p:spPr>
          <a:xfrm>
            <a:off x="3221050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Carolina Vila Chã</a:t>
            </a:r>
            <a:br>
              <a:rPr lang="pt-BR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PT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Membro</a:t>
            </a:r>
            <a:endParaRPr lang="pt-BR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4"/>
          <a:srcRect t="12500" b="12500"/>
          <a:stretch/>
        </p:blipFill>
        <p:spPr>
          <a:xfrm>
            <a:off x="1236300" y="15313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4" name="Google Shape;544;p44"/>
          <p:cNvSpPr txBox="1"/>
          <p:nvPr/>
        </p:nvSpPr>
        <p:spPr>
          <a:xfrm>
            <a:off x="1236300" y="314746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Eduardo Coelho</a:t>
            </a:r>
            <a:br>
              <a:rPr lang="en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PT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Coordenador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45" name="Google Shape;545;p44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5195750" y="15313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6" name="Google Shape;546;p44"/>
          <p:cNvSpPr txBox="1"/>
          <p:nvPr/>
        </p:nvSpPr>
        <p:spPr>
          <a:xfrm>
            <a:off x="5200775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Henrique Neto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Membro</a:t>
            </a:r>
            <a:endParaRPr lang="pt-BR"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7175475" y="15313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7180500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Júlio Alves</a:t>
            </a:r>
            <a:br>
              <a:rPr lang="en">
                <a:latin typeface="Quicksand"/>
                <a:ea typeface="Quicksand"/>
                <a:cs typeface="Quicksand"/>
              </a:rPr>
            </a:b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</a:rPr>
              <a:t>Membro</a:t>
            </a: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edifício&#10;&#10;Descrição gerada automaticamente">
            <a:extLst>
              <a:ext uri="{FF2B5EF4-FFF2-40B4-BE49-F238E27FC236}">
                <a16:creationId xmlns:a16="http://schemas.microsoft.com/office/drawing/2014/main" id="{C10DA390-82A6-4086-AD3F-A7840A923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64"/>
            <a:ext cx="9368490" cy="6206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A5860F-927A-42C8-A916-44268E02B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6682" y="357654"/>
            <a:ext cx="6680400" cy="1159800"/>
          </a:xfrm>
        </p:spPr>
        <p:txBody>
          <a:bodyPr/>
          <a:lstStyle/>
          <a:p>
            <a:pPr algn="r"/>
            <a:r>
              <a:rPr lang="pt-PT">
                <a:solidFill>
                  <a:schemeClr val="tx2">
                    <a:lumMod val="10000"/>
                  </a:schemeClr>
                </a:solidFill>
              </a:rPr>
              <a:t>Caraterísticas do Sistema</a:t>
            </a:r>
            <a:br>
              <a:rPr lang="pt-PT"/>
            </a:br>
            <a:br>
              <a:rPr lang="pt-PT"/>
            </a:br>
            <a:br>
              <a:rPr lang="pt-PT"/>
            </a:br>
            <a:br>
              <a:rPr lang="pt-PT"/>
            </a:br>
            <a:br>
              <a:rPr lang="pt-PT"/>
            </a:br>
            <a:endParaRPr lang="pt-PT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0D88DF-866A-4DEE-946B-888C9259D304}"/>
              </a:ext>
            </a:extLst>
          </p:cNvPr>
          <p:cNvSpPr/>
          <p:nvPr/>
        </p:nvSpPr>
        <p:spPr>
          <a:xfrm>
            <a:off x="169606" y="4732389"/>
            <a:ext cx="488539" cy="46088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800">
                <a:solidFill>
                  <a:schemeClr val="bg1"/>
                </a:solidFill>
                <a:cs typeface="Arial"/>
              </a:rPr>
              <a:t>2</a:t>
            </a:r>
            <a:endParaRPr lang="pt-PT" sz="1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30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leanor template">
  <a:themeElements>
    <a:clrScheme name="Personalizado 4">
      <a:dk1>
        <a:srgbClr val="FFFFFF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no Ecrã (16:9)</PresentationFormat>
  <Slides>22</Slides>
  <Notes>19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3" baseType="lpstr">
      <vt:lpstr>Eleanor template</vt:lpstr>
      <vt:lpstr>SOL:AR Soluções Energéticas  Conscientes</vt:lpstr>
      <vt:lpstr>Índice</vt:lpstr>
      <vt:lpstr>Contextualização     </vt:lpstr>
      <vt:lpstr>Apresentação do caso de estudo</vt:lpstr>
      <vt:lpstr>Apresentação do PowerPoint</vt:lpstr>
      <vt:lpstr>Apresentação do PowerPoint</vt:lpstr>
      <vt:lpstr>Identidade do projeto</vt:lpstr>
      <vt:lpstr>Identidade do Projeto - Equipa Responsável</vt:lpstr>
      <vt:lpstr>Caraterísticas do Sistema     </vt:lpstr>
      <vt:lpstr>Mockup Inicial</vt:lpstr>
      <vt:lpstr>Utilizador - Geral</vt:lpstr>
      <vt:lpstr>Utilizador - Funcionário</vt:lpstr>
      <vt:lpstr>Recursos Necessários</vt:lpstr>
      <vt:lpstr>Recursos necessários</vt:lpstr>
      <vt:lpstr>Ferramentas</vt:lpstr>
      <vt:lpstr>Arquitetura</vt:lpstr>
      <vt:lpstr>Maqueta do sistema</vt:lpstr>
      <vt:lpstr>Medidas de Sucesso</vt:lpstr>
      <vt:lpstr>Planeamento</vt:lpstr>
      <vt:lpstr>Roadmap – Plano de desenvolvimento</vt:lpstr>
      <vt:lpstr>Diagrama de Gantt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SOL:AR Soluções Energéticas Conscientes</dc:title>
  <cp:revision>129</cp:revision>
  <dcterms:modified xsi:type="dcterms:W3CDTF">2021-03-25T15:01:53Z</dcterms:modified>
</cp:coreProperties>
</file>